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6" r:id="rId8"/>
  </p:sldIdLst>
  <p:sldSz cx="14630400" cy="8229600"/>
  <p:notesSz cx="8229600" cy="14630400"/>
  <p:embeddedFontLst>
    <p:embeddedFont>
      <p:font typeface="Open Sans" panose="020B0606030504020204" pitchFamily="3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1144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872978"/>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Project Overview: Forest Fire Detection</a:t>
            </a:r>
            <a:endParaRPr lang="en-US" sz="4450" dirty="0"/>
          </a:p>
        </p:txBody>
      </p:sp>
      <p:sp>
        <p:nvSpPr>
          <p:cNvPr id="4" name="Text 1"/>
          <p:cNvSpPr/>
          <p:nvPr/>
        </p:nvSpPr>
        <p:spPr>
          <a:xfrm>
            <a:off x="6280190" y="4630698"/>
            <a:ext cx="7556421" cy="725805"/>
          </a:xfrm>
          <a:prstGeom prst="rect">
            <a:avLst/>
          </a:prstGeom>
          <a:noFill/>
          <a:ln/>
        </p:spPr>
        <p:txBody>
          <a:bodyPr wrap="square" lIns="0" tIns="0" rIns="0" bIns="0" rtlCol="0" anchor="t"/>
          <a:lstStyle/>
          <a:p>
            <a:pPr marL="0" indent="0" algn="l">
              <a:lnSpc>
                <a:spcPts val="2850"/>
              </a:lnSpc>
              <a:buNone/>
            </a:pPr>
            <a:endParaRPr lang="en-US" sz="1750" dirty="0"/>
          </a:p>
        </p:txBody>
      </p:sp>
      <p:sp>
        <p:nvSpPr>
          <p:cNvPr id="5" name="TextBox 4">
            <a:extLst>
              <a:ext uri="{FF2B5EF4-FFF2-40B4-BE49-F238E27FC236}">
                <a16:creationId xmlns:a16="http://schemas.microsoft.com/office/drawing/2014/main" id="{1348BB7E-BAB9-E75D-55FB-878BF4B3381E}"/>
              </a:ext>
            </a:extLst>
          </p:cNvPr>
          <p:cNvSpPr txBox="1"/>
          <p:nvPr/>
        </p:nvSpPr>
        <p:spPr>
          <a:xfrm>
            <a:off x="12344401" y="7711068"/>
            <a:ext cx="2285999" cy="390292"/>
          </a:xfrm>
          <a:prstGeom prst="rect">
            <a:avLst/>
          </a:prstGeom>
          <a:solidFill>
            <a:schemeClr val="bg1"/>
          </a:solidFill>
        </p:spPr>
        <p:txBody>
          <a:bodyPr wrap="square" rtlCol="0">
            <a:spAutoFit/>
          </a:bodyPr>
          <a:lstStyle/>
          <a:p>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992743"/>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Forest Fires: Key Facts and Importance of Detection</a:t>
            </a:r>
            <a:endParaRPr lang="en-US" sz="4450" dirty="0"/>
          </a:p>
        </p:txBody>
      </p:sp>
      <p:sp>
        <p:nvSpPr>
          <p:cNvPr id="3" name="Text 1"/>
          <p:cNvSpPr/>
          <p:nvPr/>
        </p:nvSpPr>
        <p:spPr>
          <a:xfrm>
            <a:off x="793790" y="286392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Forest fires are uncontrolled blazes that occur in wildland areas, often ignited by natural causes like lightning or human activities such as unattended campfires and discarded cigarettes.</a:t>
            </a:r>
            <a:endParaRPr lang="en-US" sz="1750" dirty="0"/>
          </a:p>
        </p:txBody>
      </p:sp>
      <p:sp>
        <p:nvSpPr>
          <p:cNvPr id="4" name="Shape 2"/>
          <p:cNvSpPr/>
          <p:nvPr/>
        </p:nvSpPr>
        <p:spPr>
          <a:xfrm>
            <a:off x="793790" y="3844885"/>
            <a:ext cx="6408063" cy="2047994"/>
          </a:xfrm>
          <a:prstGeom prst="roundRect">
            <a:avLst>
              <a:gd name="adj" fmla="val 4652"/>
            </a:avLst>
          </a:prstGeom>
          <a:solidFill>
            <a:srgbClr val="D6F5EE"/>
          </a:solidFill>
          <a:ln w="7620">
            <a:solidFill>
              <a:srgbClr val="BCDBD4"/>
            </a:solidFill>
            <a:prstDash val="solid"/>
          </a:ln>
        </p:spPr>
      </p:sp>
      <p:sp>
        <p:nvSpPr>
          <p:cNvPr id="5" name="Text 3"/>
          <p:cNvSpPr/>
          <p:nvPr/>
        </p:nvSpPr>
        <p:spPr>
          <a:xfrm>
            <a:off x="1028224" y="4079319"/>
            <a:ext cx="3805476"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Devastating Damage</a:t>
            </a:r>
            <a:endParaRPr lang="en-US" sz="2200" dirty="0"/>
          </a:p>
        </p:txBody>
      </p:sp>
      <p:sp>
        <p:nvSpPr>
          <p:cNvPr id="6" name="Text 4"/>
          <p:cNvSpPr/>
          <p:nvPr/>
        </p:nvSpPr>
        <p:spPr>
          <a:xfrm>
            <a:off x="1028224" y="4569738"/>
            <a:ext cx="5939195"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These fires can cause devastating damage to ecosystems, threaten wildlife habitats, destroy property, and put human lives at risk.</a:t>
            </a:r>
            <a:endParaRPr lang="en-US" sz="1750" dirty="0"/>
          </a:p>
        </p:txBody>
      </p:sp>
      <p:sp>
        <p:nvSpPr>
          <p:cNvPr id="7" name="Shape 5"/>
          <p:cNvSpPr/>
          <p:nvPr/>
        </p:nvSpPr>
        <p:spPr>
          <a:xfrm>
            <a:off x="7428667" y="3844885"/>
            <a:ext cx="6408063" cy="2047994"/>
          </a:xfrm>
          <a:prstGeom prst="roundRect">
            <a:avLst>
              <a:gd name="adj" fmla="val 4652"/>
            </a:avLst>
          </a:prstGeom>
          <a:solidFill>
            <a:srgbClr val="D6F5EE"/>
          </a:solidFill>
          <a:ln w="7620">
            <a:solidFill>
              <a:srgbClr val="BCDBD4"/>
            </a:solidFill>
            <a:prstDash val="solid"/>
          </a:ln>
        </p:spPr>
      </p:sp>
      <p:sp>
        <p:nvSpPr>
          <p:cNvPr id="8" name="Text 6"/>
          <p:cNvSpPr/>
          <p:nvPr/>
        </p:nvSpPr>
        <p:spPr>
          <a:xfrm>
            <a:off x="7663101" y="4079319"/>
            <a:ext cx="3963233"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Environmental Impact</a:t>
            </a:r>
            <a:endParaRPr lang="en-US" sz="2200" dirty="0"/>
          </a:p>
        </p:txBody>
      </p:sp>
      <p:sp>
        <p:nvSpPr>
          <p:cNvPr id="9" name="Text 7"/>
          <p:cNvSpPr/>
          <p:nvPr/>
        </p:nvSpPr>
        <p:spPr>
          <a:xfrm>
            <a:off x="7663101" y="4569738"/>
            <a:ext cx="5939195"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Additionally, they release significant amounts of carbon dioxide and harmful pollutants, contributing to climate change and air quality issues.</a:t>
            </a:r>
            <a:endParaRPr lang="en-US" sz="1750" dirty="0"/>
          </a:p>
        </p:txBody>
      </p:sp>
      <p:sp>
        <p:nvSpPr>
          <p:cNvPr id="10" name="Text 8"/>
          <p:cNvSpPr/>
          <p:nvPr/>
        </p:nvSpPr>
        <p:spPr>
          <a:xfrm>
            <a:off x="793790" y="6148030"/>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Early detection of forest fires is crucial because it allows for rapid response and containment, reducing the spread of fire, minimizing environmental and economic losses, and enhancing public safety. Timely detection helps preserve forest health and protect communities nearby.</a:t>
            </a:r>
            <a:endParaRPr lang="en-US" sz="1750" dirty="0"/>
          </a:p>
        </p:txBody>
      </p:sp>
      <p:sp>
        <p:nvSpPr>
          <p:cNvPr id="11" name="TextBox 10">
            <a:extLst>
              <a:ext uri="{FF2B5EF4-FFF2-40B4-BE49-F238E27FC236}">
                <a16:creationId xmlns:a16="http://schemas.microsoft.com/office/drawing/2014/main" id="{E7ABAA3E-3908-7CD9-8837-9DACA299DF80}"/>
              </a:ext>
            </a:extLst>
          </p:cNvPr>
          <p:cNvSpPr txBox="1"/>
          <p:nvPr/>
        </p:nvSpPr>
        <p:spPr>
          <a:xfrm>
            <a:off x="12344401" y="7711068"/>
            <a:ext cx="2285999" cy="390292"/>
          </a:xfrm>
          <a:prstGeom prst="rect">
            <a:avLst/>
          </a:prstGeom>
          <a:solidFill>
            <a:schemeClr val="bg1"/>
          </a:solidFill>
        </p:spPr>
        <p:txBody>
          <a:bodyPr wrap="square" rtlCol="0">
            <a:spAutoFit/>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1496616"/>
            <a:ext cx="12177593" cy="708779"/>
          </a:xfrm>
          <a:prstGeom prst="rect">
            <a:avLst/>
          </a:prstGeom>
          <a:noFill/>
          <a:ln/>
        </p:spPr>
        <p:txBody>
          <a:bodyPr wrap="non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Dataset and Image Preprocessing</a:t>
            </a:r>
            <a:endParaRPr lang="en-US" sz="4450" dirty="0"/>
          </a:p>
        </p:txBody>
      </p:sp>
      <p:pic>
        <p:nvPicPr>
          <p:cNvPr id="5" name="Image 1" descr="preencoded.png"/>
          <p:cNvPicPr>
            <a:picLocks noChangeAspect="1"/>
          </p:cNvPicPr>
          <p:nvPr/>
        </p:nvPicPr>
        <p:blipFill>
          <a:blip r:embed="rId4"/>
          <a:stretch>
            <a:fillRect/>
          </a:stretch>
        </p:blipFill>
        <p:spPr>
          <a:xfrm>
            <a:off x="793790" y="2545556"/>
            <a:ext cx="4347567" cy="907256"/>
          </a:xfrm>
          <a:prstGeom prst="rect">
            <a:avLst/>
          </a:prstGeom>
        </p:spPr>
      </p:pic>
      <p:sp>
        <p:nvSpPr>
          <p:cNvPr id="6" name="Text 2"/>
          <p:cNvSpPr/>
          <p:nvPr/>
        </p:nvSpPr>
        <p:spPr>
          <a:xfrm>
            <a:off x="1020604" y="379297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Kaggle Dataset</a:t>
            </a:r>
            <a:endParaRPr lang="en-US" sz="2200" dirty="0"/>
          </a:p>
        </p:txBody>
      </p:sp>
      <p:sp>
        <p:nvSpPr>
          <p:cNvPr id="7" name="Text 3"/>
          <p:cNvSpPr/>
          <p:nvPr/>
        </p:nvSpPr>
        <p:spPr>
          <a:xfrm>
            <a:off x="1020604" y="4283393"/>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Image data featuring various forest fire scenes.</a:t>
            </a:r>
            <a:endParaRPr lang="en-US" sz="1750" dirty="0"/>
          </a:p>
        </p:txBody>
      </p:sp>
      <p:sp>
        <p:nvSpPr>
          <p:cNvPr id="8" name="Text 4"/>
          <p:cNvSpPr/>
          <p:nvPr/>
        </p:nvSpPr>
        <p:spPr>
          <a:xfrm>
            <a:off x="1020604" y="5145286"/>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The dataset consists of two classes: fire and no fire.</a:t>
            </a:r>
            <a:endParaRPr lang="en-US" sz="1750" dirty="0"/>
          </a:p>
        </p:txBody>
      </p:sp>
      <p:pic>
        <p:nvPicPr>
          <p:cNvPr id="9" name="Image 2" descr="preencoded.png"/>
          <p:cNvPicPr>
            <a:picLocks noChangeAspect="1"/>
          </p:cNvPicPr>
          <p:nvPr/>
        </p:nvPicPr>
        <p:blipFill>
          <a:blip r:embed="rId5"/>
          <a:stretch>
            <a:fillRect/>
          </a:stretch>
        </p:blipFill>
        <p:spPr>
          <a:xfrm>
            <a:off x="5141357" y="2545556"/>
            <a:ext cx="4347567" cy="907256"/>
          </a:xfrm>
          <a:prstGeom prst="rect">
            <a:avLst/>
          </a:prstGeom>
        </p:spPr>
      </p:pic>
      <p:sp>
        <p:nvSpPr>
          <p:cNvPr id="10" name="Text 5"/>
          <p:cNvSpPr/>
          <p:nvPr/>
        </p:nvSpPr>
        <p:spPr>
          <a:xfrm>
            <a:off x="5368171" y="3792974"/>
            <a:ext cx="3893939"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11" name="Image 3" descr="preencoded.png"/>
          <p:cNvPicPr>
            <a:picLocks noChangeAspect="1"/>
          </p:cNvPicPr>
          <p:nvPr/>
        </p:nvPicPr>
        <p:blipFill>
          <a:blip r:embed="rId6"/>
          <a:stretch>
            <a:fillRect/>
          </a:stretch>
        </p:blipFill>
        <p:spPr>
          <a:xfrm>
            <a:off x="9488924" y="2545556"/>
            <a:ext cx="4347567" cy="907256"/>
          </a:xfrm>
          <a:prstGeom prst="rect">
            <a:avLst/>
          </a:prstGeom>
        </p:spPr>
      </p:pic>
      <p:sp>
        <p:nvSpPr>
          <p:cNvPr id="12" name="Text 6"/>
          <p:cNvSpPr/>
          <p:nvPr/>
        </p:nvSpPr>
        <p:spPr>
          <a:xfrm>
            <a:off x="9715738" y="3792974"/>
            <a:ext cx="3713083"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Preprocessing Steps</a:t>
            </a:r>
            <a:endParaRPr lang="en-US" sz="2200" dirty="0"/>
          </a:p>
        </p:txBody>
      </p:sp>
      <p:sp>
        <p:nvSpPr>
          <p:cNvPr id="13" name="Text 7"/>
          <p:cNvSpPr/>
          <p:nvPr/>
        </p:nvSpPr>
        <p:spPr>
          <a:xfrm>
            <a:off x="9715738" y="4283393"/>
            <a:ext cx="3893939" cy="362903"/>
          </a:xfrm>
          <a:prstGeom prst="rect">
            <a:avLst/>
          </a:prstGeom>
          <a:noFill/>
          <a:ln/>
        </p:spPr>
        <p:txBody>
          <a:bodyPr wrap="non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Resized images to 224x224 pixels</a:t>
            </a:r>
            <a:endParaRPr lang="en-US" sz="1750" dirty="0"/>
          </a:p>
        </p:txBody>
      </p:sp>
      <p:sp>
        <p:nvSpPr>
          <p:cNvPr id="14" name="Text 8"/>
          <p:cNvSpPr/>
          <p:nvPr/>
        </p:nvSpPr>
        <p:spPr>
          <a:xfrm>
            <a:off x="9715738" y="4782383"/>
            <a:ext cx="3893939" cy="362903"/>
          </a:xfrm>
          <a:prstGeom prst="rect">
            <a:avLst/>
          </a:prstGeom>
          <a:noFill/>
          <a:ln/>
        </p:spPr>
        <p:txBody>
          <a:bodyPr wrap="non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Converted colors to HSV space</a:t>
            </a:r>
            <a:endParaRPr lang="en-US" sz="1750" dirty="0"/>
          </a:p>
        </p:txBody>
      </p:sp>
      <p:sp>
        <p:nvSpPr>
          <p:cNvPr id="15" name="Text 9"/>
          <p:cNvSpPr/>
          <p:nvPr/>
        </p:nvSpPr>
        <p:spPr>
          <a:xfrm>
            <a:off x="9715738" y="5281374"/>
            <a:ext cx="3893939"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Applied Gaussian blur for noise reduction</a:t>
            </a:r>
            <a:endParaRPr lang="en-US" sz="1750" dirty="0"/>
          </a:p>
        </p:txBody>
      </p:sp>
      <p:sp>
        <p:nvSpPr>
          <p:cNvPr id="16" name="Text 10"/>
          <p:cNvSpPr/>
          <p:nvPr/>
        </p:nvSpPr>
        <p:spPr>
          <a:xfrm>
            <a:off x="9715738" y="6143268"/>
            <a:ext cx="3893939" cy="362903"/>
          </a:xfrm>
          <a:prstGeom prst="rect">
            <a:avLst/>
          </a:prstGeom>
          <a:noFill/>
          <a:ln/>
        </p:spPr>
        <p:txBody>
          <a:bodyPr wrap="non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Normalized pixels to range [0, 1]</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838"/>
          </a:xfrm>
          <a:prstGeom prst="rect">
            <a:avLst/>
          </a:prstGeom>
        </p:spPr>
      </p:pic>
      <p:sp>
        <p:nvSpPr>
          <p:cNvPr id="3" name="Text 0"/>
          <p:cNvSpPr/>
          <p:nvPr/>
        </p:nvSpPr>
        <p:spPr>
          <a:xfrm>
            <a:off x="746165" y="586264"/>
            <a:ext cx="7651671" cy="1998821"/>
          </a:xfrm>
          <a:prstGeom prst="rect">
            <a:avLst/>
          </a:prstGeom>
          <a:noFill/>
          <a:ln/>
        </p:spPr>
        <p:txBody>
          <a:bodyPr wrap="square" lIns="0" tIns="0" rIns="0" bIns="0" rtlCol="0" anchor="t"/>
          <a:lstStyle/>
          <a:p>
            <a:pPr marL="0" indent="0" algn="l">
              <a:lnSpc>
                <a:spcPts val="5200"/>
              </a:lnSpc>
              <a:buNone/>
            </a:pPr>
            <a:r>
              <a:rPr lang="en-US" sz="4150" b="1" dirty="0">
                <a:solidFill>
                  <a:srgbClr val="333F70"/>
                </a:solidFill>
                <a:latin typeface="Unbounded Bold" pitchFamily="34" charset="0"/>
                <a:ea typeface="Unbounded Bold" pitchFamily="34" charset="-122"/>
                <a:cs typeface="Unbounded Bold" pitchFamily="34" charset="-120"/>
              </a:rPr>
              <a:t>Model : Transfer Learning with ResNet18</a:t>
            </a:r>
            <a:endParaRPr lang="en-US" sz="4150" dirty="0"/>
          </a:p>
        </p:txBody>
      </p:sp>
      <p:sp>
        <p:nvSpPr>
          <p:cNvPr id="4" name="Shape 1"/>
          <p:cNvSpPr/>
          <p:nvPr/>
        </p:nvSpPr>
        <p:spPr>
          <a:xfrm>
            <a:off x="746165" y="2904887"/>
            <a:ext cx="3719274" cy="2940963"/>
          </a:xfrm>
          <a:prstGeom prst="roundRect">
            <a:avLst>
              <a:gd name="adj" fmla="val 3045"/>
            </a:avLst>
          </a:prstGeom>
          <a:solidFill>
            <a:srgbClr val="D6F5EE"/>
          </a:solidFill>
          <a:ln w="7620">
            <a:solidFill>
              <a:srgbClr val="BCDBD4"/>
            </a:solidFill>
            <a:prstDash val="solid"/>
          </a:ln>
        </p:spPr>
      </p:sp>
      <p:sp>
        <p:nvSpPr>
          <p:cNvPr id="5" name="Text 2"/>
          <p:cNvSpPr/>
          <p:nvPr/>
        </p:nvSpPr>
        <p:spPr>
          <a:xfrm>
            <a:off x="966907" y="3125629"/>
            <a:ext cx="3277791" cy="666036"/>
          </a:xfrm>
          <a:prstGeom prst="rect">
            <a:avLst/>
          </a:prstGeom>
          <a:noFill/>
          <a:ln/>
        </p:spPr>
        <p:txBody>
          <a:bodyPr wrap="square" lIns="0" tIns="0" rIns="0" bIns="0" rtlCol="0" anchor="t"/>
          <a:lstStyle/>
          <a:p>
            <a:pPr marL="0" indent="0" algn="l">
              <a:lnSpc>
                <a:spcPts val="2600"/>
              </a:lnSpc>
              <a:buNone/>
            </a:pPr>
            <a:r>
              <a:rPr lang="en-US" sz="2050" b="1" dirty="0">
                <a:solidFill>
                  <a:srgbClr val="333F70"/>
                </a:solidFill>
                <a:latin typeface="Unbounded Bold" pitchFamily="34" charset="0"/>
                <a:ea typeface="Unbounded Bold" pitchFamily="34" charset="-122"/>
                <a:cs typeface="Unbounded Bold" pitchFamily="34" charset="-120"/>
              </a:rPr>
              <a:t>Pre-trained ResNet18</a:t>
            </a:r>
            <a:endParaRPr lang="en-US" sz="2050" dirty="0"/>
          </a:p>
        </p:txBody>
      </p:sp>
      <p:sp>
        <p:nvSpPr>
          <p:cNvPr id="6" name="Text 3"/>
          <p:cNvSpPr/>
          <p:nvPr/>
        </p:nvSpPr>
        <p:spPr>
          <a:xfrm>
            <a:off x="966907" y="3919538"/>
            <a:ext cx="3277791" cy="1705570"/>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Uses a pre-trained ResNet18 model as a starting point. This speeds up training and enhances accuracy with fewer labeled examples.</a:t>
            </a:r>
            <a:endParaRPr lang="en-US" sz="1650" dirty="0"/>
          </a:p>
        </p:txBody>
      </p:sp>
      <p:sp>
        <p:nvSpPr>
          <p:cNvPr id="7" name="Shape 4"/>
          <p:cNvSpPr/>
          <p:nvPr/>
        </p:nvSpPr>
        <p:spPr>
          <a:xfrm>
            <a:off x="4678561" y="2904887"/>
            <a:ext cx="3719274" cy="2940963"/>
          </a:xfrm>
          <a:prstGeom prst="roundRect">
            <a:avLst>
              <a:gd name="adj" fmla="val 3045"/>
            </a:avLst>
          </a:prstGeom>
          <a:solidFill>
            <a:srgbClr val="D6F5EE"/>
          </a:solidFill>
          <a:ln w="7620">
            <a:solidFill>
              <a:srgbClr val="BCDBD4"/>
            </a:solidFill>
            <a:prstDash val="solid"/>
          </a:ln>
        </p:spPr>
      </p:sp>
      <p:sp>
        <p:nvSpPr>
          <p:cNvPr id="8" name="Text 5"/>
          <p:cNvSpPr/>
          <p:nvPr/>
        </p:nvSpPr>
        <p:spPr>
          <a:xfrm>
            <a:off x="4899303" y="3125629"/>
            <a:ext cx="3277791" cy="666036"/>
          </a:xfrm>
          <a:prstGeom prst="rect">
            <a:avLst/>
          </a:prstGeom>
          <a:noFill/>
          <a:ln/>
        </p:spPr>
        <p:txBody>
          <a:bodyPr wrap="square" lIns="0" tIns="0" rIns="0" bIns="0" rtlCol="0" anchor="t"/>
          <a:lstStyle/>
          <a:p>
            <a:pPr marL="0" indent="0" algn="l">
              <a:lnSpc>
                <a:spcPts val="2600"/>
              </a:lnSpc>
              <a:buNone/>
            </a:pPr>
            <a:r>
              <a:rPr lang="en-US" sz="2050" b="1" dirty="0">
                <a:solidFill>
                  <a:srgbClr val="333F70"/>
                </a:solidFill>
                <a:latin typeface="Unbounded Bold" pitchFamily="34" charset="0"/>
                <a:ea typeface="Unbounded Bold" pitchFamily="34" charset="-122"/>
                <a:cs typeface="Unbounded Bold" pitchFamily="34" charset="-120"/>
              </a:rPr>
              <a:t>Convolutional &amp; Custom Layers</a:t>
            </a:r>
            <a:endParaRPr lang="en-US" sz="2050" dirty="0"/>
          </a:p>
        </p:txBody>
      </p:sp>
      <p:sp>
        <p:nvSpPr>
          <p:cNvPr id="9" name="Text 6"/>
          <p:cNvSpPr/>
          <p:nvPr/>
        </p:nvSpPr>
        <p:spPr>
          <a:xfrm>
            <a:off x="4899303" y="3919538"/>
            <a:ext cx="3277791" cy="1364456"/>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The model's convolutional layers extract general image features. Custom layers are fine-tuned for forest fire detection.</a:t>
            </a:r>
            <a:endParaRPr lang="en-US" sz="1650" dirty="0"/>
          </a:p>
        </p:txBody>
      </p:sp>
      <p:sp>
        <p:nvSpPr>
          <p:cNvPr id="10" name="Shape 7"/>
          <p:cNvSpPr/>
          <p:nvPr/>
        </p:nvSpPr>
        <p:spPr>
          <a:xfrm>
            <a:off x="746165" y="6058972"/>
            <a:ext cx="7651671" cy="1584603"/>
          </a:xfrm>
          <a:prstGeom prst="roundRect">
            <a:avLst>
              <a:gd name="adj" fmla="val 5651"/>
            </a:avLst>
          </a:prstGeom>
          <a:solidFill>
            <a:srgbClr val="D6F5EE"/>
          </a:solidFill>
          <a:ln w="7620">
            <a:solidFill>
              <a:srgbClr val="BCDBD4"/>
            </a:solidFill>
            <a:prstDash val="solid"/>
          </a:ln>
        </p:spPr>
      </p:sp>
      <p:sp>
        <p:nvSpPr>
          <p:cNvPr id="11" name="Text 8"/>
          <p:cNvSpPr/>
          <p:nvPr/>
        </p:nvSpPr>
        <p:spPr>
          <a:xfrm>
            <a:off x="966907" y="6279713"/>
            <a:ext cx="3373993" cy="333018"/>
          </a:xfrm>
          <a:prstGeom prst="rect">
            <a:avLst/>
          </a:prstGeom>
          <a:noFill/>
          <a:ln/>
        </p:spPr>
        <p:txBody>
          <a:bodyPr wrap="none" lIns="0" tIns="0" rIns="0" bIns="0" rtlCol="0" anchor="t"/>
          <a:lstStyle/>
          <a:p>
            <a:pPr marL="0" indent="0" algn="l">
              <a:lnSpc>
                <a:spcPts val="2600"/>
              </a:lnSpc>
              <a:buNone/>
            </a:pPr>
            <a:r>
              <a:rPr lang="en-US" sz="2050" b="1" dirty="0">
                <a:solidFill>
                  <a:srgbClr val="333F70"/>
                </a:solidFill>
                <a:latin typeface="Unbounded Bold" pitchFamily="34" charset="0"/>
                <a:ea typeface="Unbounded Bold" pitchFamily="34" charset="-122"/>
                <a:cs typeface="Unbounded Bold" pitchFamily="34" charset="-120"/>
              </a:rPr>
              <a:t>Pattern Recognition</a:t>
            </a:r>
            <a:endParaRPr lang="en-US" sz="2050" dirty="0"/>
          </a:p>
        </p:txBody>
      </p:sp>
      <p:sp>
        <p:nvSpPr>
          <p:cNvPr id="12" name="Text 9"/>
          <p:cNvSpPr/>
          <p:nvPr/>
        </p:nvSpPr>
        <p:spPr>
          <a:xfrm>
            <a:off x="966907" y="6740604"/>
            <a:ext cx="7210187" cy="682228"/>
          </a:xfrm>
          <a:prstGeom prst="rect">
            <a:avLst/>
          </a:prstGeom>
          <a:noFill/>
          <a:ln/>
        </p:spPr>
        <p:txBody>
          <a:bodyPr wrap="square" lIns="0" tIns="0" rIns="0" bIns="0" rtlCol="0" anchor="t"/>
          <a:lstStyle/>
          <a:p>
            <a:pPr marL="0" indent="0" algn="l">
              <a:lnSpc>
                <a:spcPts val="2650"/>
              </a:lnSpc>
              <a:buNone/>
            </a:pPr>
            <a:r>
              <a:rPr lang="en-US" sz="1650" dirty="0">
                <a:solidFill>
                  <a:srgbClr val="333F70"/>
                </a:solidFill>
                <a:latin typeface="Open Sans" pitchFamily="34" charset="0"/>
                <a:ea typeface="Open Sans" pitchFamily="34" charset="-122"/>
                <a:cs typeface="Open Sans" pitchFamily="34" charset="-120"/>
              </a:rPr>
              <a:t>This method leverages learned patterns like edges and textures, adapting them to identify fire characteristics.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74846" y="659487"/>
            <a:ext cx="7794308" cy="1205151"/>
          </a:xfrm>
          <a:prstGeom prst="rect">
            <a:avLst/>
          </a:prstGeom>
          <a:noFill/>
          <a:ln/>
        </p:spPr>
        <p:txBody>
          <a:bodyPr wrap="square" lIns="0" tIns="0" rIns="0" bIns="0" rtlCol="0" anchor="t"/>
          <a:lstStyle/>
          <a:p>
            <a:pPr marL="0" indent="0" algn="l">
              <a:lnSpc>
                <a:spcPts val="4700"/>
              </a:lnSpc>
              <a:buNone/>
            </a:pPr>
            <a:r>
              <a:rPr lang="en-US" sz="3750" b="1" dirty="0">
                <a:solidFill>
                  <a:srgbClr val="333F70"/>
                </a:solidFill>
                <a:latin typeface="Unbounded Bold" pitchFamily="34" charset="0"/>
                <a:ea typeface="Unbounded Bold" pitchFamily="34" charset="-122"/>
                <a:cs typeface="Unbounded Bold" pitchFamily="34" charset="-120"/>
              </a:rPr>
              <a:t>Model Training : ResNet18 Fine-Tuning</a:t>
            </a:r>
            <a:endParaRPr lang="en-US" sz="3750" dirty="0"/>
          </a:p>
        </p:txBody>
      </p:sp>
      <p:pic>
        <p:nvPicPr>
          <p:cNvPr id="4" name="Image 1" descr="preencoded.png"/>
          <p:cNvPicPr>
            <a:picLocks noChangeAspect="1"/>
          </p:cNvPicPr>
          <p:nvPr/>
        </p:nvPicPr>
        <p:blipFill>
          <a:blip r:embed="rId4"/>
          <a:stretch>
            <a:fillRect/>
          </a:stretch>
        </p:blipFill>
        <p:spPr>
          <a:xfrm>
            <a:off x="674846" y="2153841"/>
            <a:ext cx="964168" cy="1419701"/>
          </a:xfrm>
          <a:prstGeom prst="rect">
            <a:avLst/>
          </a:prstGeom>
        </p:spPr>
      </p:pic>
      <p:sp>
        <p:nvSpPr>
          <p:cNvPr id="5" name="Text 1"/>
          <p:cNvSpPr/>
          <p:nvPr/>
        </p:nvSpPr>
        <p:spPr>
          <a:xfrm>
            <a:off x="1928217" y="2346603"/>
            <a:ext cx="3457932" cy="301347"/>
          </a:xfrm>
          <a:prstGeom prst="rect">
            <a:avLst/>
          </a:prstGeom>
          <a:noFill/>
          <a:ln/>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Final Layer Adaptation</a:t>
            </a:r>
            <a:endParaRPr lang="en-US" sz="1850" dirty="0"/>
          </a:p>
        </p:txBody>
      </p:sp>
      <p:sp>
        <p:nvSpPr>
          <p:cNvPr id="6" name="Text 2"/>
          <p:cNvSpPr/>
          <p:nvPr/>
        </p:nvSpPr>
        <p:spPr>
          <a:xfrm>
            <a:off x="1928217" y="2763560"/>
            <a:ext cx="6540937" cy="617220"/>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Replaced ResNet18’s classifier with a 2-class output layer for fire detection.</a:t>
            </a:r>
            <a:endParaRPr lang="en-US" sz="1500" dirty="0"/>
          </a:p>
        </p:txBody>
      </p:sp>
      <p:pic>
        <p:nvPicPr>
          <p:cNvPr id="7" name="Image 2" descr="preencoded.png"/>
          <p:cNvPicPr>
            <a:picLocks noChangeAspect="1"/>
          </p:cNvPicPr>
          <p:nvPr/>
        </p:nvPicPr>
        <p:blipFill>
          <a:blip r:embed="rId5"/>
          <a:stretch>
            <a:fillRect/>
          </a:stretch>
        </p:blipFill>
        <p:spPr>
          <a:xfrm>
            <a:off x="674846" y="3573542"/>
            <a:ext cx="964168" cy="1419701"/>
          </a:xfrm>
          <a:prstGeom prst="rect">
            <a:avLst/>
          </a:prstGeom>
        </p:spPr>
      </p:pic>
      <p:sp>
        <p:nvSpPr>
          <p:cNvPr id="8" name="Text 3"/>
          <p:cNvSpPr/>
          <p:nvPr/>
        </p:nvSpPr>
        <p:spPr>
          <a:xfrm>
            <a:off x="1928217" y="3766304"/>
            <a:ext cx="2410420" cy="301347"/>
          </a:xfrm>
          <a:prstGeom prst="rect">
            <a:avLst/>
          </a:prstGeom>
          <a:noFill/>
          <a:ln/>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Loss Function</a:t>
            </a:r>
            <a:endParaRPr lang="en-US" sz="1850" dirty="0"/>
          </a:p>
        </p:txBody>
      </p:sp>
      <p:sp>
        <p:nvSpPr>
          <p:cNvPr id="9" name="Text 4"/>
          <p:cNvSpPr/>
          <p:nvPr/>
        </p:nvSpPr>
        <p:spPr>
          <a:xfrm>
            <a:off x="1928217" y="4183261"/>
            <a:ext cx="6540937" cy="617220"/>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Used CrossEntropyLoss to optimize classification between fire and no fire.</a:t>
            </a:r>
            <a:endParaRPr lang="en-US" sz="1500" dirty="0"/>
          </a:p>
        </p:txBody>
      </p:sp>
      <p:pic>
        <p:nvPicPr>
          <p:cNvPr id="10" name="Image 3" descr="preencoded.png"/>
          <p:cNvPicPr>
            <a:picLocks noChangeAspect="1"/>
          </p:cNvPicPr>
          <p:nvPr/>
        </p:nvPicPr>
        <p:blipFill>
          <a:blip r:embed="rId6"/>
          <a:stretch>
            <a:fillRect/>
          </a:stretch>
        </p:blipFill>
        <p:spPr>
          <a:xfrm>
            <a:off x="674846" y="4993243"/>
            <a:ext cx="964168" cy="1419701"/>
          </a:xfrm>
          <a:prstGeom prst="rect">
            <a:avLst/>
          </a:prstGeom>
        </p:spPr>
      </p:pic>
      <p:sp>
        <p:nvSpPr>
          <p:cNvPr id="11" name="Text 5"/>
          <p:cNvSpPr/>
          <p:nvPr/>
        </p:nvSpPr>
        <p:spPr>
          <a:xfrm>
            <a:off x="1928217" y="5186005"/>
            <a:ext cx="3936563" cy="301347"/>
          </a:xfrm>
          <a:prstGeom prst="rect">
            <a:avLst/>
          </a:prstGeom>
          <a:noFill/>
          <a:ln/>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Optimizer &amp; Learning Rate</a:t>
            </a:r>
            <a:endParaRPr lang="en-US" sz="1850" dirty="0"/>
          </a:p>
        </p:txBody>
      </p:sp>
      <p:sp>
        <p:nvSpPr>
          <p:cNvPr id="12" name="Text 6"/>
          <p:cNvSpPr/>
          <p:nvPr/>
        </p:nvSpPr>
        <p:spPr>
          <a:xfrm>
            <a:off x="1928217" y="5602962"/>
            <a:ext cx="6540937" cy="617220"/>
          </a:xfrm>
          <a:prstGeom prst="rect">
            <a:avLst/>
          </a:prstGeom>
          <a:noFill/>
          <a:ln/>
        </p:spPr>
        <p:txBody>
          <a:bodyPr wrap="squar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Adam optimizer with a low learning rate of 0.0001 speeds stable convergence.</a:t>
            </a:r>
            <a:endParaRPr lang="en-US" sz="1500" dirty="0"/>
          </a:p>
        </p:txBody>
      </p:sp>
      <p:pic>
        <p:nvPicPr>
          <p:cNvPr id="13" name="Image 4" descr="preencoded.png"/>
          <p:cNvPicPr>
            <a:picLocks noChangeAspect="1"/>
          </p:cNvPicPr>
          <p:nvPr/>
        </p:nvPicPr>
        <p:blipFill>
          <a:blip r:embed="rId7"/>
          <a:stretch>
            <a:fillRect/>
          </a:stretch>
        </p:blipFill>
        <p:spPr>
          <a:xfrm>
            <a:off x="674846" y="6412944"/>
            <a:ext cx="964168" cy="1157049"/>
          </a:xfrm>
          <a:prstGeom prst="rect">
            <a:avLst/>
          </a:prstGeom>
        </p:spPr>
      </p:pic>
      <p:sp>
        <p:nvSpPr>
          <p:cNvPr id="14" name="Text 7"/>
          <p:cNvSpPr/>
          <p:nvPr/>
        </p:nvSpPr>
        <p:spPr>
          <a:xfrm>
            <a:off x="1928217" y="6605707"/>
            <a:ext cx="2643426" cy="301347"/>
          </a:xfrm>
          <a:prstGeom prst="rect">
            <a:avLst/>
          </a:prstGeom>
          <a:noFill/>
          <a:ln/>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Training Duration</a:t>
            </a:r>
            <a:endParaRPr lang="en-US" sz="1850" dirty="0"/>
          </a:p>
        </p:txBody>
      </p:sp>
      <p:sp>
        <p:nvSpPr>
          <p:cNvPr id="15" name="Text 8"/>
          <p:cNvSpPr/>
          <p:nvPr/>
        </p:nvSpPr>
        <p:spPr>
          <a:xfrm>
            <a:off x="1928217" y="7022663"/>
            <a:ext cx="6540937" cy="308610"/>
          </a:xfrm>
          <a:prstGeom prst="rect">
            <a:avLst/>
          </a:prstGeom>
          <a:noFill/>
          <a:ln/>
        </p:spPr>
        <p:txBody>
          <a:bodyPr wrap="none" lIns="0" tIns="0" rIns="0" bIns="0" rtlCol="0" anchor="t"/>
          <a:lstStyle/>
          <a:p>
            <a:pPr marL="0" indent="0" algn="l">
              <a:lnSpc>
                <a:spcPts val="2400"/>
              </a:lnSpc>
              <a:buNone/>
            </a:pPr>
            <a:r>
              <a:rPr lang="en-US" sz="1500" dirty="0">
                <a:solidFill>
                  <a:srgbClr val="333F70"/>
                </a:solidFill>
                <a:latin typeface="Open Sans" pitchFamily="34" charset="0"/>
                <a:ea typeface="Open Sans" pitchFamily="34" charset="-122"/>
                <a:cs typeface="Open Sans" pitchFamily="34" charset="-120"/>
              </a:rPr>
              <a:t>Model trained over 10 epochs balancing performance and resource use.</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sp>
      <p:sp>
        <p:nvSpPr>
          <p:cNvPr id="4" name="Text 1"/>
          <p:cNvSpPr/>
          <p:nvPr/>
        </p:nvSpPr>
        <p:spPr>
          <a:xfrm>
            <a:off x="793790" y="2539960"/>
            <a:ext cx="11142226" cy="708779"/>
          </a:xfrm>
          <a:prstGeom prst="rect">
            <a:avLst/>
          </a:prstGeom>
          <a:noFill/>
          <a:ln/>
        </p:spPr>
        <p:txBody>
          <a:bodyPr wrap="non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Web Application with Streamlit</a:t>
            </a:r>
            <a:endParaRPr lang="en-US" sz="4450" dirty="0"/>
          </a:p>
        </p:txBody>
      </p:sp>
      <p:sp>
        <p:nvSpPr>
          <p:cNvPr id="5" name="Text 2"/>
          <p:cNvSpPr/>
          <p:nvPr/>
        </p:nvSpPr>
        <p:spPr>
          <a:xfrm>
            <a:off x="793790" y="3815715"/>
            <a:ext cx="2882146"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User Interaction</a:t>
            </a:r>
            <a:endParaRPr lang="en-US" sz="2200" dirty="0"/>
          </a:p>
        </p:txBody>
      </p:sp>
      <p:sp>
        <p:nvSpPr>
          <p:cNvPr id="6" name="Text 3"/>
          <p:cNvSpPr/>
          <p:nvPr/>
        </p:nvSpPr>
        <p:spPr>
          <a:xfrm>
            <a:off x="793790"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Upload images to detect fire quickly using the trained ResNet18 model.</a:t>
            </a:r>
            <a:endParaRPr lang="en-US" sz="1750" dirty="0"/>
          </a:p>
        </p:txBody>
      </p:sp>
      <p:sp>
        <p:nvSpPr>
          <p:cNvPr id="7" name="Text 4"/>
          <p:cNvSpPr/>
          <p:nvPr/>
        </p:nvSpPr>
        <p:spPr>
          <a:xfrm>
            <a:off x="5332928" y="3815715"/>
            <a:ext cx="3086814"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Real-time Display</a:t>
            </a:r>
            <a:endParaRPr lang="en-US" sz="2200" dirty="0"/>
          </a:p>
        </p:txBody>
      </p:sp>
      <p:sp>
        <p:nvSpPr>
          <p:cNvPr id="8" name="Text 5"/>
          <p:cNvSpPr/>
          <p:nvPr/>
        </p:nvSpPr>
        <p:spPr>
          <a:xfrm>
            <a:off x="5332928"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Instant results shown on the web app interface created using the ML model.</a:t>
            </a:r>
            <a:endParaRPr lang="en-US" sz="1750" dirty="0"/>
          </a:p>
        </p:txBody>
      </p:sp>
      <p:sp>
        <p:nvSpPr>
          <p:cNvPr id="9" name="Text 6"/>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Deployment</a:t>
            </a:r>
            <a:endParaRPr lang="en-US" sz="2200" dirty="0"/>
          </a:p>
        </p:txBody>
      </p:sp>
      <p:sp>
        <p:nvSpPr>
          <p:cNvPr id="10" name="Text 7"/>
          <p:cNvSpPr/>
          <p:nvPr/>
        </p:nvSpPr>
        <p:spPr>
          <a:xfrm>
            <a:off x="9872067"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Hosted on Streamlit Cloud for easy and accessible use.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523053"/>
            <a:ext cx="9096613" cy="708779"/>
          </a:xfrm>
          <a:prstGeom prst="rect">
            <a:avLst/>
          </a:prstGeom>
          <a:noFill/>
          <a:ln/>
        </p:spPr>
        <p:txBody>
          <a:bodyPr wrap="non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Summary and Next Steps</a:t>
            </a:r>
            <a:endParaRPr lang="en-US" sz="4450" dirty="0"/>
          </a:p>
        </p:txBody>
      </p:sp>
      <p:sp>
        <p:nvSpPr>
          <p:cNvPr id="3" name="Text 1"/>
          <p:cNvSpPr/>
          <p:nvPr/>
        </p:nvSpPr>
        <p:spPr>
          <a:xfrm>
            <a:off x="793790" y="379880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Achievements</a:t>
            </a:r>
            <a:endParaRPr lang="en-US" sz="2200" dirty="0"/>
          </a:p>
        </p:txBody>
      </p:sp>
      <p:sp>
        <p:nvSpPr>
          <p:cNvPr id="4" name="Text 2"/>
          <p:cNvSpPr/>
          <p:nvPr/>
        </p:nvSpPr>
        <p:spPr>
          <a:xfrm>
            <a:off x="793790"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Successful fire detection model</a:t>
            </a:r>
            <a:endParaRPr lang="en-US" sz="1750" dirty="0"/>
          </a:p>
        </p:txBody>
      </p:sp>
      <p:sp>
        <p:nvSpPr>
          <p:cNvPr id="5" name="Text 3"/>
          <p:cNvSpPr/>
          <p:nvPr/>
        </p:nvSpPr>
        <p:spPr>
          <a:xfrm>
            <a:off x="793790" y="4822150"/>
            <a:ext cx="6244709" cy="362903"/>
          </a:xfrm>
          <a:prstGeom prst="rect">
            <a:avLst/>
          </a:prstGeom>
          <a:noFill/>
          <a:ln/>
        </p:spPr>
        <p:txBody>
          <a:bodyPr wrap="none" lIns="0" tIns="0" rIns="0" bIns="0" rtlCol="0" anchor="t"/>
          <a:lstStyle/>
          <a:p>
            <a:pPr algn="l">
              <a:lnSpc>
                <a:spcPts val="2850"/>
              </a:lnSpc>
              <a:buSzPct val="100000"/>
            </a:pPr>
            <a:endParaRPr lang="en-US" sz="1750" dirty="0"/>
          </a:p>
        </p:txBody>
      </p:sp>
      <p:sp>
        <p:nvSpPr>
          <p:cNvPr id="6" name="Text 4"/>
          <p:cNvSpPr/>
          <p:nvPr/>
        </p:nvSpPr>
        <p:spPr>
          <a:xfrm>
            <a:off x="786170" y="478821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333F70"/>
                </a:solidFill>
                <a:latin typeface="Open Sans" pitchFamily="34" charset="0"/>
                <a:ea typeface="Open Sans" pitchFamily="34" charset="-122"/>
                <a:cs typeface="Open Sans" pitchFamily="34" charset="-120"/>
              </a:rPr>
              <a:t>Accessible web app for real-time use</a:t>
            </a:r>
            <a:endParaRPr lang="en-US" sz="1750" dirty="0"/>
          </a:p>
        </p:txBody>
      </p:sp>
      <p:sp>
        <p:nvSpPr>
          <p:cNvPr id="7" name="Text 5"/>
          <p:cNvSpPr/>
          <p:nvPr/>
        </p:nvSpPr>
        <p:spPr>
          <a:xfrm>
            <a:off x="7599521" y="379880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Next Steps</a:t>
            </a:r>
            <a:endParaRPr lang="en-US" sz="2200" dirty="0"/>
          </a:p>
        </p:txBody>
      </p:sp>
      <p:sp>
        <p:nvSpPr>
          <p:cNvPr id="8" name="Text 6"/>
          <p:cNvSpPr/>
          <p:nvPr/>
        </p:nvSpPr>
        <p:spPr>
          <a:xfrm>
            <a:off x="7599521" y="4379952"/>
            <a:ext cx="6244709"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a:pPr>
            <a:r>
              <a:rPr lang="en-US" sz="1750" dirty="0">
                <a:solidFill>
                  <a:srgbClr val="333F70"/>
                </a:solidFill>
                <a:latin typeface="Open Sans" pitchFamily="34" charset="0"/>
                <a:ea typeface="Open Sans" pitchFamily="34" charset="-122"/>
                <a:cs typeface="Open Sans" pitchFamily="34" charset="-120"/>
              </a:rPr>
              <a:t>Expand dataset with satellite and edge data</a:t>
            </a:r>
            <a:endParaRPr lang="en-US" sz="1750" dirty="0"/>
          </a:p>
        </p:txBody>
      </p:sp>
      <p:sp>
        <p:nvSpPr>
          <p:cNvPr id="9" name="Text 7"/>
          <p:cNvSpPr/>
          <p:nvPr/>
        </p:nvSpPr>
        <p:spPr>
          <a:xfrm>
            <a:off x="7599521" y="4822150"/>
            <a:ext cx="6244709" cy="362903"/>
          </a:xfrm>
          <a:prstGeom prst="rect">
            <a:avLst/>
          </a:prstGeom>
          <a:noFill/>
          <a:ln/>
        </p:spPr>
        <p:txBody>
          <a:bodyPr wrap="none" lIns="0" tIns="0" rIns="0" bIns="0" rtlCol="0" anchor="t"/>
          <a:lstStyle/>
          <a:p>
            <a:pPr marL="342900" indent="-342900" algn="l">
              <a:lnSpc>
                <a:spcPts val="2850"/>
              </a:lnSpc>
              <a:buSzPct val="100000"/>
              <a:buFont typeface="+mj-lt"/>
              <a:buAutoNum type="arabicPeriod" startAt="2"/>
            </a:pPr>
            <a:r>
              <a:rPr lang="en-US" sz="1750" dirty="0">
                <a:solidFill>
                  <a:srgbClr val="333F70"/>
                </a:solidFill>
                <a:latin typeface="Open Sans" pitchFamily="34" charset="0"/>
                <a:ea typeface="Open Sans" pitchFamily="34" charset="-122"/>
                <a:cs typeface="Open Sans" pitchFamily="34" charset="-120"/>
              </a:rPr>
              <a:t>Improve model with weather and environment data</a:t>
            </a:r>
            <a:endParaRPr lang="en-US" sz="1750" dirty="0"/>
          </a:p>
        </p:txBody>
      </p:sp>
      <p:sp>
        <p:nvSpPr>
          <p:cNvPr id="10" name="Text 8"/>
          <p:cNvSpPr/>
          <p:nvPr/>
        </p:nvSpPr>
        <p:spPr>
          <a:xfrm>
            <a:off x="7599521" y="5264348"/>
            <a:ext cx="6244709" cy="362903"/>
          </a:xfrm>
          <a:prstGeom prst="rect">
            <a:avLst/>
          </a:prstGeom>
          <a:noFill/>
          <a:ln/>
        </p:spPr>
        <p:txBody>
          <a:bodyPr wrap="none" lIns="0" tIns="0" rIns="0" bIns="0" rtlCol="0" anchor="t"/>
          <a:lstStyle/>
          <a:p>
            <a:pPr algn="l">
              <a:lnSpc>
                <a:spcPts val="2850"/>
              </a:lnSpc>
              <a:buSzPct val="100000"/>
            </a:pPr>
            <a:endParaRPr lang="en-US" sz="1750" dirty="0"/>
          </a:p>
        </p:txBody>
      </p:sp>
      <p:sp>
        <p:nvSpPr>
          <p:cNvPr id="11" name="TextBox 10">
            <a:extLst>
              <a:ext uri="{FF2B5EF4-FFF2-40B4-BE49-F238E27FC236}">
                <a16:creationId xmlns:a16="http://schemas.microsoft.com/office/drawing/2014/main" id="{4A4BE934-043C-0020-C28C-2635B5725A4F}"/>
              </a:ext>
            </a:extLst>
          </p:cNvPr>
          <p:cNvSpPr txBox="1"/>
          <p:nvPr/>
        </p:nvSpPr>
        <p:spPr>
          <a:xfrm>
            <a:off x="12344401" y="7711068"/>
            <a:ext cx="2285999" cy="390292"/>
          </a:xfrm>
          <a:prstGeom prst="rect">
            <a:avLst/>
          </a:prstGeom>
          <a:solidFill>
            <a:schemeClr val="bg1"/>
          </a:solidFill>
        </p:spPr>
        <p:txBody>
          <a:bodyPr wrap="square" rtlCol="0">
            <a:spAutoFit/>
          </a:bodyPr>
          <a:lstStyle/>
          <a:p>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407</Words>
  <Application>Microsoft Office PowerPoint</Application>
  <PresentationFormat>Custom</PresentationFormat>
  <Paragraphs>54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Unbounded Bold</vt:lpstr>
      <vt:lpstr>Arial</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sujal gupta</cp:lastModifiedBy>
  <cp:revision>2</cp:revision>
  <dcterms:created xsi:type="dcterms:W3CDTF">2025-04-21T23:00:09Z</dcterms:created>
  <dcterms:modified xsi:type="dcterms:W3CDTF">2025-04-28T04:29:25Z</dcterms:modified>
</cp:coreProperties>
</file>